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61" r:id="rId4"/>
    <p:sldId id="262" r:id="rId5"/>
    <p:sldId id="263" r:id="rId6"/>
    <p:sldId id="264" r:id="rId7"/>
    <p:sldId id="275" r:id="rId8"/>
    <p:sldId id="265" r:id="rId9"/>
    <p:sldId id="285" r:id="rId10"/>
    <p:sldId id="287" r:id="rId11"/>
    <p:sldId id="267" r:id="rId12"/>
    <p:sldId id="268"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FC063-F294-4042-B855-0D9A2F3CF847}" type="datetimeFigureOut">
              <a:rPr lang="en-IN" smtClean="0"/>
              <a:pPr/>
              <a:t>24-12-2020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F30747-E1FA-464A-8095-E7B40FF07D8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FC063-F294-4042-B855-0D9A2F3CF847}" type="datetimeFigureOut">
              <a:rPr lang="en-IN" smtClean="0"/>
              <a:pPr/>
              <a:t>24-12-2020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30747-E1FA-464A-8095-E7B40FF07D8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JSON%20Data.txt" TargetMode="External"/><Relationship Id="rId2" Type="http://schemas.openxmlformats.org/officeDocument/2006/relationships/hyperlink" Target="Parser.tx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Verbose%20Errors.tx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ddosattack1.txt" TargetMode="External"/><Relationship Id="rId2" Type="http://schemas.openxmlformats.org/officeDocument/2006/relationships/hyperlink" Target="ddosattack.tx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unTrusted%20data.tx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arametrisedQueries1.txt" TargetMode="External"/><Relationship Id="rId2" Type="http://schemas.openxmlformats.org/officeDocument/2006/relationships/hyperlink" Target="parametrisedQueries.txt" TargetMode="External"/><Relationship Id="rId1" Type="http://schemas.openxmlformats.org/officeDocument/2006/relationships/slideLayout" Target="../slideLayouts/slideLayout2.xml"/><Relationship Id="rId4" Type="http://schemas.openxmlformats.org/officeDocument/2006/relationships/hyperlink" Target="WhiteListInput.tx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session%20Token.txt" TargetMode="External"/><Relationship Id="rId2" Type="http://schemas.openxmlformats.org/officeDocument/2006/relationships/hyperlink" Target="Stateful%20Application.txt" TargetMode="External"/><Relationship Id="rId1" Type="http://schemas.openxmlformats.org/officeDocument/2006/relationships/slideLayout" Target="../slideLayouts/slideLayout2.xml"/><Relationship Id="rId6" Type="http://schemas.openxmlformats.org/officeDocument/2006/relationships/hyperlink" Target="NICT800%20%2063B.txt" TargetMode="External"/><Relationship Id="rId5" Type="http://schemas.openxmlformats.org/officeDocument/2006/relationships/hyperlink" Target="NICT800.txt" TargetMode="External"/><Relationship Id="rId4" Type="http://schemas.openxmlformats.org/officeDocument/2006/relationships/hyperlink" Target="Brute%20Force%20Error.tx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igh%20Entropy.txt" TargetMode="External"/><Relationship Id="rId2" Type="http://schemas.openxmlformats.org/officeDocument/2006/relationships/hyperlink" Target="Session%20Manager.t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ryptographic%20Cyphers1.txt" TargetMode="External"/><Relationship Id="rId2" Type="http://schemas.openxmlformats.org/officeDocument/2006/relationships/hyperlink" Target="Cryptographic%20Cyphers.txt" TargetMode="External"/><Relationship Id="rId1" Type="http://schemas.openxmlformats.org/officeDocument/2006/relationships/slideLayout" Target="../slideLayouts/slideLayout2.xml"/><Relationship Id="rId6" Type="http://schemas.openxmlformats.org/officeDocument/2006/relationships/hyperlink" Target="HIPPA.txt" TargetMode="External"/><Relationship Id="rId5" Type="http://schemas.openxmlformats.org/officeDocument/2006/relationships/hyperlink" Target="GDPR.txt" TargetMode="External"/><Relationship Id="rId4" Type="http://schemas.openxmlformats.org/officeDocument/2006/relationships/hyperlink" Target="SMTP.txt"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ashing%20functions.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fontScale="90000"/>
          </a:bodyPr>
          <a:lstStyle/>
          <a:p>
            <a:r>
              <a:rPr lang="en-US" sz="8800" dirty="0" smtClean="0"/>
              <a:t>OWASP Overview </a:t>
            </a:r>
            <a:endParaRPr lang="en-IN" sz="8800" dirty="0"/>
          </a:p>
        </p:txBody>
      </p:sp>
      <p:sp>
        <p:nvSpPr>
          <p:cNvPr id="3" name="Subtitle 2"/>
          <p:cNvSpPr>
            <a:spLocks noGrp="1"/>
          </p:cNvSpPr>
          <p:nvPr>
            <p:ph type="subTitle" idx="1"/>
          </p:nvPr>
        </p:nvSpPr>
        <p:spPr>
          <a:xfrm>
            <a:off x="685800" y="2286000"/>
            <a:ext cx="7772400" cy="2590800"/>
          </a:xfrm>
        </p:spPr>
        <p:txBody>
          <a:bodyPr>
            <a:noAutofit/>
          </a:bodyPr>
          <a:lstStyle/>
          <a:p>
            <a:r>
              <a:rPr lang="en-IN" dirty="0" smtClean="0">
                <a:solidFill>
                  <a:schemeClr val="tx1"/>
                </a:solidFill>
              </a:rPr>
              <a:t>	</a:t>
            </a:r>
          </a:p>
          <a:p>
            <a:r>
              <a:rPr lang="en-US" dirty="0" smtClean="0">
                <a:solidFill>
                  <a:schemeClr val="tx1"/>
                </a:solidFill>
              </a:rPr>
              <a:t>Presented by :  </a:t>
            </a:r>
            <a:r>
              <a:rPr lang="en-US" dirty="0" err="1" smtClean="0">
                <a:solidFill>
                  <a:schemeClr val="tx1"/>
                </a:solidFill>
              </a:rPr>
              <a:t>Anurag</a:t>
            </a:r>
            <a:r>
              <a:rPr lang="en-US" dirty="0" smtClean="0">
                <a:solidFill>
                  <a:schemeClr val="tx1"/>
                </a:solidFill>
              </a:rPr>
              <a:t> Jain</a:t>
            </a:r>
          </a:p>
          <a:p>
            <a:r>
              <a:rPr lang="en-US" dirty="0">
                <a:solidFill>
                  <a:schemeClr val="tx1"/>
                </a:solidFill>
              </a:rPr>
              <a:t> </a:t>
            </a:r>
            <a:r>
              <a:rPr lang="en-US" dirty="0" smtClean="0">
                <a:solidFill>
                  <a:schemeClr val="tx1"/>
                </a:solidFill>
              </a:rPr>
              <a:t>  Scientist-D/DIO</a:t>
            </a:r>
          </a:p>
          <a:p>
            <a:r>
              <a:rPr lang="en-US" dirty="0" err="1" smtClean="0">
                <a:solidFill>
                  <a:schemeClr val="tx1"/>
                </a:solidFill>
              </a:rPr>
              <a:t>Farrukhabad</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normAutofit fontScale="90000"/>
          </a:bodyPr>
          <a:lstStyle/>
          <a:p>
            <a:r>
              <a:rPr lang="en-IN" b="1" dirty="0" smtClean="0"/>
              <a:t>A4. XML External Entities (XEE)</a:t>
            </a:r>
            <a:endParaRPr lang="en-IN" dirty="0"/>
          </a:p>
        </p:txBody>
      </p:sp>
      <p:sp>
        <p:nvSpPr>
          <p:cNvPr id="3" name="Content Placeholder 2"/>
          <p:cNvSpPr>
            <a:spLocks noGrp="1"/>
          </p:cNvSpPr>
          <p:nvPr>
            <p:ph idx="1"/>
          </p:nvPr>
        </p:nvSpPr>
        <p:spPr>
          <a:xfrm>
            <a:off x="152400" y="1143000"/>
            <a:ext cx="8839200" cy="5486400"/>
          </a:xfrm>
        </p:spPr>
        <p:txBody>
          <a:bodyPr>
            <a:normAutofit fontScale="70000" lnSpcReduction="20000"/>
          </a:bodyPr>
          <a:lstStyle/>
          <a:p>
            <a:r>
              <a:rPr lang="en-IN" dirty="0" smtClean="0"/>
              <a:t>This is an attack against a web application that </a:t>
            </a:r>
            <a:r>
              <a:rPr lang="en-IN" dirty="0" smtClean="0">
                <a:hlinkClick r:id="rId2" action="ppaction://hlinkfile" tooltip="A parser is a software component that takes input data (frequently text) and builds a data structure – often some kind of parse tree, abstract syntax tree or other hierarchical structure, giving a structural representation of the input while checking for c"/>
              </a:rPr>
              <a:t>parses</a:t>
            </a:r>
            <a:r>
              <a:rPr lang="en-IN" dirty="0" smtClean="0"/>
              <a:t> XML* input. This input can reference an external entity, attempting to exploit a vulnerability in the parser. An ‘external entity’ in this context refers to a storage unit, such as a hard drive. An XML parser can be duped (easily cheated) into sending data to an unauthorized external entity, which can pass sensitive data directly to an attacker.</a:t>
            </a:r>
          </a:p>
          <a:p>
            <a:r>
              <a:rPr lang="en-IN" dirty="0" smtClean="0"/>
              <a:t>The best ways to prevent XEE attacks are to have web applications accept a less complex type of data, such as </a:t>
            </a:r>
            <a:r>
              <a:rPr lang="en-IN" dirty="0" smtClean="0">
                <a:hlinkClick r:id="rId3" action="ppaction://hlinkfile" tooltip="JSON, or JavaScript Object Notation, is a minimal, readable format for structuring data. It is used primarily to transmit data between a server and web application, as an alternative to XML. Squarespace uses JSON to store and organize site content created "/>
              </a:rPr>
              <a:t>JSON</a:t>
            </a:r>
            <a:r>
              <a:rPr lang="en-IN" dirty="0" smtClean="0"/>
              <a:t>**, or at the very least to patch XML parsers and disable the use of external entities in an XML application.</a:t>
            </a:r>
          </a:p>
          <a:p>
            <a:r>
              <a:rPr lang="en-IN" dirty="0" smtClean="0"/>
              <a:t>*XML or Extensible </a:t>
            </a:r>
            <a:r>
              <a:rPr lang="en-IN" dirty="0" err="1" smtClean="0"/>
              <a:t>Markup</a:t>
            </a:r>
            <a:r>
              <a:rPr lang="en-IN" dirty="0" smtClean="0"/>
              <a:t> Language is a </a:t>
            </a:r>
            <a:r>
              <a:rPr lang="en-IN" dirty="0" err="1" smtClean="0"/>
              <a:t>markup</a:t>
            </a:r>
            <a:r>
              <a:rPr lang="en-IN" dirty="0" smtClean="0"/>
              <a:t> language intended to be both human-readable and machine-readable. Due to its complexity and security vulnerabilities, it is now being phased out of use in many web applications.</a:t>
            </a:r>
          </a:p>
          <a:p>
            <a:r>
              <a:rPr lang="en-IN" dirty="0" smtClean="0"/>
              <a:t>**JavaScript Object Notation (JSON) is a type of simple, human-readable notation often used to transmit data over the internet. Although it was originally created for JavaScript, JSON is language-agnostic and can be interpreted by many different programming languages.</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t>A5. Broken Access Control</a:t>
            </a:r>
            <a:endParaRPr lang="en-IN" dirty="0"/>
          </a:p>
        </p:txBody>
      </p:sp>
      <p:sp>
        <p:nvSpPr>
          <p:cNvPr id="3" name="Content Placeholder 2"/>
          <p:cNvSpPr>
            <a:spLocks noGrp="1"/>
          </p:cNvSpPr>
          <p:nvPr>
            <p:ph idx="1"/>
          </p:nvPr>
        </p:nvSpPr>
        <p:spPr>
          <a:xfrm>
            <a:off x="304800" y="1066800"/>
            <a:ext cx="8686800" cy="5562600"/>
          </a:xfrm>
        </p:spPr>
        <p:txBody>
          <a:bodyPr>
            <a:normAutofit fontScale="85000" lnSpcReduction="20000"/>
          </a:bodyPr>
          <a:lstStyle/>
          <a:p>
            <a:r>
              <a:rPr lang="en-IN" dirty="0" smtClean="0"/>
              <a:t>Access </a:t>
            </a:r>
            <a:r>
              <a:rPr lang="en-IN" dirty="0"/>
              <a:t>control refers a system that controls access to information or functionality. Broken access controls allow attackers to bypass authorization and perform tasks as though they were privileged users such as administrators. For example a web application could allow a user to change which account they are logged in as simply by changing part of a </a:t>
            </a:r>
            <a:r>
              <a:rPr lang="en-IN" dirty="0" err="1"/>
              <a:t>url</a:t>
            </a:r>
            <a:r>
              <a:rPr lang="en-IN" dirty="0"/>
              <a:t>, without any other verification.</a:t>
            </a:r>
          </a:p>
          <a:p>
            <a:r>
              <a:rPr lang="en-IN" dirty="0"/>
              <a:t>Access controls can be secured by ensuring that a web application uses authorization tokens* and sets tight controls on them.</a:t>
            </a:r>
          </a:p>
          <a:p>
            <a:r>
              <a:rPr lang="en-IN" dirty="0"/>
              <a:t>*Many services issue authorization tokens when users log in. Every privileged request that a user makes will require that the authorization token be present. This is a secure way to ensure that the user is who they say they are, without having to constantly enter their login credentials.</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A6. Security </a:t>
            </a:r>
            <a:r>
              <a:rPr lang="en-IN" b="1" dirty="0" err="1" smtClean="0"/>
              <a:t>Misconfiguration</a:t>
            </a:r>
            <a:endParaRPr lang="en-IN" dirty="0"/>
          </a:p>
        </p:txBody>
      </p:sp>
      <p:sp>
        <p:nvSpPr>
          <p:cNvPr id="3" name="Content Placeholder 2"/>
          <p:cNvSpPr>
            <a:spLocks noGrp="1"/>
          </p:cNvSpPr>
          <p:nvPr>
            <p:ph idx="1"/>
          </p:nvPr>
        </p:nvSpPr>
        <p:spPr>
          <a:xfrm>
            <a:off x="457200" y="1600200"/>
            <a:ext cx="8458200" cy="4724400"/>
          </a:xfrm>
        </p:spPr>
        <p:txBody>
          <a:bodyPr>
            <a:normAutofit/>
          </a:bodyPr>
          <a:lstStyle/>
          <a:p>
            <a:r>
              <a:rPr lang="en-IN" dirty="0" smtClean="0"/>
              <a:t>Security </a:t>
            </a:r>
            <a:r>
              <a:rPr lang="en-IN" dirty="0" err="1"/>
              <a:t>misconfiguration</a:t>
            </a:r>
            <a:r>
              <a:rPr lang="en-IN" dirty="0"/>
              <a:t> is the most common vulnerability on the list, and is often the result of using default configurations or displaying excessively </a:t>
            </a:r>
            <a:r>
              <a:rPr lang="en-IN" dirty="0">
                <a:hlinkClick r:id="rId2" action="ppaction://hlinkfile" tooltip="verbose errors are supplied with the name of the unhandled exception and a stack trace showing where the error occurred in the first place, usually accompanied by a line number and file name"/>
              </a:rPr>
              <a:t>verbose errors</a:t>
            </a:r>
            <a:r>
              <a:rPr lang="en-IN" dirty="0"/>
              <a:t>. For instance, an application could show a user overly-descriptive errors which may reveal vulnerabilities in the application. This can be mitigated by removing any unused features in the code and ensuring that error messages are more general.</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IN" b="1" dirty="0" smtClean="0"/>
              <a:t>A7. Cross-Site Scripting</a:t>
            </a:r>
            <a:endParaRPr lang="en-IN" dirty="0"/>
          </a:p>
        </p:txBody>
      </p:sp>
      <p:sp>
        <p:nvSpPr>
          <p:cNvPr id="3" name="Content Placeholder 2"/>
          <p:cNvSpPr>
            <a:spLocks noGrp="1"/>
          </p:cNvSpPr>
          <p:nvPr>
            <p:ph idx="1"/>
          </p:nvPr>
        </p:nvSpPr>
        <p:spPr>
          <a:xfrm>
            <a:off x="0" y="1066800"/>
            <a:ext cx="9144000" cy="5638800"/>
          </a:xfrm>
        </p:spPr>
        <p:txBody>
          <a:bodyPr>
            <a:normAutofit fontScale="85000" lnSpcReduction="20000"/>
          </a:bodyPr>
          <a:lstStyle/>
          <a:p>
            <a:r>
              <a:rPr lang="en-IN" dirty="0" smtClean="0"/>
              <a:t>Cross-site scripting :</a:t>
            </a:r>
            <a:r>
              <a:rPr lang="en-IN" dirty="0"/>
              <a:t> vulnerabilities occur when web applications allow users to add custom code into a </a:t>
            </a:r>
            <a:r>
              <a:rPr lang="en-IN" dirty="0" err="1"/>
              <a:t>url</a:t>
            </a:r>
            <a:r>
              <a:rPr lang="en-IN" dirty="0"/>
              <a:t> path or onto a website that will be seen by other users. This vulnerability can be exploited to run malicious JavaScript code on a victim’s browser. For example, an attacker could send an email to a victim that appears to be from a trusted bank, with a link to that bank’s website. This link could have some malicious JavaScript code tagged onto the end of the </a:t>
            </a:r>
            <a:r>
              <a:rPr lang="en-IN" dirty="0" err="1"/>
              <a:t>url</a:t>
            </a:r>
            <a:r>
              <a:rPr lang="en-IN" dirty="0"/>
              <a:t>. If the bank’s site is not properly protected against cross-site scripting, then that malicious code will be run in the victim’s web browser when they click on the link.</a:t>
            </a:r>
          </a:p>
          <a:p>
            <a:r>
              <a:rPr lang="en-IN" dirty="0"/>
              <a:t>Mitigation strategies for cross-site scripting include escaping untrusted HTTP requests as well as validating and/or sanitizing user-generated content. Using modern web development frameworks like </a:t>
            </a:r>
            <a:r>
              <a:rPr lang="en-IN" dirty="0" err="1"/>
              <a:t>ReactJS</a:t>
            </a:r>
            <a:r>
              <a:rPr lang="en-IN" dirty="0"/>
              <a:t> and Ruby on Rails also provides some built-in cross-site scripting protection.</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t>A8. Insecure </a:t>
            </a:r>
            <a:r>
              <a:rPr lang="en-IN" b="1" dirty="0" err="1" smtClean="0"/>
              <a:t>Deserialization</a:t>
            </a:r>
            <a:endParaRPr lang="en-IN" dirty="0"/>
          </a:p>
        </p:txBody>
      </p:sp>
      <p:sp>
        <p:nvSpPr>
          <p:cNvPr id="3" name="Content Placeholder 2"/>
          <p:cNvSpPr>
            <a:spLocks noGrp="1"/>
          </p:cNvSpPr>
          <p:nvPr>
            <p:ph idx="1"/>
          </p:nvPr>
        </p:nvSpPr>
        <p:spPr>
          <a:xfrm>
            <a:off x="228600" y="990600"/>
            <a:ext cx="8915400" cy="5638800"/>
          </a:xfrm>
        </p:spPr>
        <p:txBody>
          <a:bodyPr>
            <a:normAutofit fontScale="70000" lnSpcReduction="20000"/>
          </a:bodyPr>
          <a:lstStyle/>
          <a:p>
            <a:r>
              <a:rPr lang="en-IN" sz="3300" dirty="0" smtClean="0"/>
              <a:t>This </a:t>
            </a:r>
            <a:r>
              <a:rPr lang="en-IN" sz="3300" dirty="0"/>
              <a:t>threat targets the many web applications which frequently serialize and </a:t>
            </a:r>
            <a:r>
              <a:rPr lang="en-IN" sz="3300" dirty="0" err="1"/>
              <a:t>deserialize</a:t>
            </a:r>
            <a:r>
              <a:rPr lang="en-IN" sz="3300" dirty="0"/>
              <a:t> data. Serialization means taking objects from the application code and converting them into a format that can be used for another purpose, such as storing the data to disk or streaming it. </a:t>
            </a:r>
            <a:r>
              <a:rPr lang="en-IN" sz="3300" dirty="0" err="1"/>
              <a:t>Deserialization</a:t>
            </a:r>
            <a:r>
              <a:rPr lang="en-IN" sz="3300" dirty="0"/>
              <a:t> is just the opposite: converting serialized data back into objects the application can use. Serialization is sort of like packing furniture away into boxes before a move, and </a:t>
            </a:r>
            <a:r>
              <a:rPr lang="en-IN" sz="3300" dirty="0" err="1"/>
              <a:t>deserialization</a:t>
            </a:r>
            <a:r>
              <a:rPr lang="en-IN" sz="3300" dirty="0"/>
              <a:t> is like unpacking the boxes and assembling the furniture after the move. An insecure </a:t>
            </a:r>
            <a:r>
              <a:rPr lang="en-IN" sz="3300" dirty="0" err="1"/>
              <a:t>deserialization</a:t>
            </a:r>
            <a:r>
              <a:rPr lang="en-IN" sz="3300" dirty="0"/>
              <a:t> attack is like having the movers tamper with the contents of the boxes before they are unpacked.</a:t>
            </a:r>
          </a:p>
          <a:p>
            <a:r>
              <a:rPr lang="en-IN" sz="3300" dirty="0"/>
              <a:t>An insecure </a:t>
            </a:r>
            <a:r>
              <a:rPr lang="en-IN" sz="3300" dirty="0" err="1"/>
              <a:t>deserialization</a:t>
            </a:r>
            <a:r>
              <a:rPr lang="en-IN" sz="3300" dirty="0"/>
              <a:t> exploit is the result of </a:t>
            </a:r>
            <a:r>
              <a:rPr lang="en-IN" sz="3300" dirty="0" err="1"/>
              <a:t>deserializing</a:t>
            </a:r>
            <a:r>
              <a:rPr lang="en-IN" sz="3300" dirty="0"/>
              <a:t> data from untrusted sources, and can result in serious consequences like </a:t>
            </a:r>
            <a:r>
              <a:rPr lang="en-IN" sz="3300" dirty="0">
                <a:hlinkClick r:id="rId2" action="ppaction://hlinkfile" tooltip="A distributed denial-of-service (DDoS) attack is a malicious attempt to disrupt the normal traffic of a targeted server, service or network by overwhelming the target or its surrounding infrastructure  with a flood of Internet traffic. "/>
              </a:rPr>
              <a:t>DDoS</a:t>
            </a:r>
            <a:r>
              <a:rPr lang="en-IN" sz="3300" dirty="0"/>
              <a:t> </a:t>
            </a:r>
            <a:r>
              <a:rPr lang="en-IN" sz="3300" dirty="0">
                <a:hlinkClick r:id="rId3" action="ppaction://hlinkfile" tooltip="DDoS attacks achieve effectiveness by utilizing multiple compromised computer systems as sources of attack traffic. Exploited machines can include computers and other networked resources such as IoT devices."/>
              </a:rPr>
              <a:t>attacks</a:t>
            </a:r>
            <a:r>
              <a:rPr lang="en-IN" sz="3300" dirty="0"/>
              <a:t> and remote code execution attacks. While steps can be taken to try and catch attackers, such as monitoring </a:t>
            </a:r>
            <a:r>
              <a:rPr lang="en-IN" sz="3300" dirty="0" err="1"/>
              <a:t>deserialization</a:t>
            </a:r>
            <a:r>
              <a:rPr lang="en-IN" sz="3300" dirty="0"/>
              <a:t> and implementing type checks, the only sure way to protect against insecure </a:t>
            </a:r>
            <a:r>
              <a:rPr lang="en-IN" sz="3300" dirty="0" err="1"/>
              <a:t>deserialization</a:t>
            </a:r>
            <a:r>
              <a:rPr lang="en-IN" sz="3300" dirty="0"/>
              <a:t> attacks is to prohibit the </a:t>
            </a:r>
            <a:r>
              <a:rPr lang="en-IN" sz="3300" dirty="0" err="1"/>
              <a:t>deserialization</a:t>
            </a:r>
            <a:r>
              <a:rPr lang="en-IN" sz="3300" dirty="0"/>
              <a:t> of data from untrusted sources.</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A9. Using Components With Known Vulnerabilities</a:t>
            </a:r>
            <a:endParaRPr lang="en-IN" dirty="0"/>
          </a:p>
        </p:txBody>
      </p:sp>
      <p:sp>
        <p:nvSpPr>
          <p:cNvPr id="3" name="Content Placeholder 2"/>
          <p:cNvSpPr>
            <a:spLocks noGrp="1"/>
          </p:cNvSpPr>
          <p:nvPr>
            <p:ph idx="1"/>
          </p:nvPr>
        </p:nvSpPr>
        <p:spPr>
          <a:xfrm>
            <a:off x="228600" y="1600200"/>
            <a:ext cx="8915400" cy="5029200"/>
          </a:xfrm>
        </p:spPr>
        <p:txBody>
          <a:bodyPr>
            <a:normAutofit fontScale="70000" lnSpcReduction="20000"/>
          </a:bodyPr>
          <a:lstStyle/>
          <a:p>
            <a:r>
              <a:rPr lang="en-IN" dirty="0" smtClean="0"/>
              <a:t>Many </a:t>
            </a:r>
            <a:r>
              <a:rPr lang="en-IN" dirty="0"/>
              <a:t>modern web developers use components such as libraries and frameworks in their web applications. These components are pieces of software that help developers avoid redundant work and provide needed functionality; common example include front-end frameworks like React and smaller libraries that used to add share icons or a/b testing. Some attackers look for vulnerabilities in these components which they can then use to orchestrate attacks. Some of the more popular components are used on hundreds of thousands of websites; an attacker finding a security hole in one of these components could leave hundreds of thousands of sites vulnerable to exploit.</a:t>
            </a:r>
          </a:p>
          <a:p>
            <a:r>
              <a:rPr lang="en-IN" dirty="0"/>
              <a:t>Component developers often offer security patches and updates to plug up known vulnerabilities, but web application developers don’t always have the patched or most-recent versions of components running on their applications. To minimize the risk of running components with known vulnerabilities, developers should remove unused components from their projects, as well as ensuring that they are receiving components from a trusted source and ensuring they are up to date.</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A10. Insufficient Logging And Monitoring</a:t>
            </a:r>
            <a:endParaRPr lang="en-IN" dirty="0"/>
          </a:p>
        </p:txBody>
      </p:sp>
      <p:sp>
        <p:nvSpPr>
          <p:cNvPr id="3" name="Content Placeholder 2"/>
          <p:cNvSpPr>
            <a:spLocks noGrp="1"/>
          </p:cNvSpPr>
          <p:nvPr>
            <p:ph idx="1"/>
          </p:nvPr>
        </p:nvSpPr>
        <p:spPr>
          <a:xfrm>
            <a:off x="228600" y="1600200"/>
            <a:ext cx="8763000" cy="4800600"/>
          </a:xfrm>
        </p:spPr>
        <p:txBody>
          <a:bodyPr>
            <a:normAutofit lnSpcReduction="10000"/>
          </a:bodyPr>
          <a:lstStyle/>
          <a:p>
            <a:r>
              <a:rPr lang="en-IN" dirty="0" smtClean="0"/>
              <a:t>Many </a:t>
            </a:r>
            <a:r>
              <a:rPr lang="en-IN" dirty="0"/>
              <a:t>web applications are not taking enough steps to detect data breaches. The average discovery time for a breach is around 200 days after it has happened. This gives attackers a lot of time to cause damage before there is any response. OWASP recommends that web developers should implement logging and monitoring as well as incident response plans to ensure that they are made aware of attacks on their applications.</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ctr">
              <a:buNone/>
            </a:pPr>
            <a:r>
              <a:rPr lang="en-US" sz="9600" dirty="0" smtClean="0"/>
              <a:t>Thank you</a:t>
            </a:r>
            <a:endParaRPr lang="en-IN"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OWASP</a:t>
            </a:r>
            <a:endParaRPr lang="en-IN" dirty="0"/>
          </a:p>
        </p:txBody>
      </p:sp>
      <p:sp>
        <p:nvSpPr>
          <p:cNvPr id="3" name="Content Placeholder 2"/>
          <p:cNvSpPr>
            <a:spLocks noGrp="1"/>
          </p:cNvSpPr>
          <p:nvPr>
            <p:ph idx="1"/>
          </p:nvPr>
        </p:nvSpPr>
        <p:spPr>
          <a:xfrm>
            <a:off x="457200" y="1600200"/>
            <a:ext cx="8458200" cy="4876800"/>
          </a:xfrm>
        </p:spPr>
        <p:txBody>
          <a:bodyPr>
            <a:normAutofit fontScale="92500"/>
          </a:bodyPr>
          <a:lstStyle/>
          <a:p>
            <a:r>
              <a:rPr lang="en-IN" dirty="0"/>
              <a:t>The Open Web Application Security Project, or OWASP, is an international non-profit organization dedicated to web application security. One of OWASP’s core principles is that all of their materials be freely available and easily accessible on their website, making it possible for anyone to improve their own web application security. The materials they offer include documentation, tools, videos, and forums. Perhaps their best-known project is the OWASP Top 10.</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the OWASP Top 10?</a:t>
            </a:r>
            <a:endParaRPr lang="en-IN" dirty="0"/>
          </a:p>
        </p:txBody>
      </p:sp>
      <p:sp>
        <p:nvSpPr>
          <p:cNvPr id="3" name="Content Placeholder 2"/>
          <p:cNvSpPr>
            <a:spLocks noGrp="1"/>
          </p:cNvSpPr>
          <p:nvPr>
            <p:ph idx="1"/>
          </p:nvPr>
        </p:nvSpPr>
        <p:spPr>
          <a:xfrm>
            <a:off x="457200" y="1600200"/>
            <a:ext cx="8534400" cy="4876800"/>
          </a:xfrm>
        </p:spPr>
        <p:txBody>
          <a:bodyPr>
            <a:normAutofit/>
          </a:bodyPr>
          <a:lstStyle/>
          <a:p>
            <a:r>
              <a:rPr lang="en-IN" dirty="0" smtClean="0"/>
              <a:t>The </a:t>
            </a:r>
            <a:r>
              <a:rPr lang="en-IN" dirty="0"/>
              <a:t>OWASP Top 10 is a regularly-updated report outlining security concerns for web application security, focusing on the 10 most critical risks. The report is put together by a team of security experts from all over the world. OWASP refers to the Top 10 as an ‘awareness document’ and they recommend that all companies incorporate the report into their processes in order to minimize and/or mitigate security risks.</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IN" b="1" dirty="0" smtClean="0"/>
              <a:t>A1. Injection</a:t>
            </a:r>
            <a:endParaRPr lang="en-IN" dirty="0"/>
          </a:p>
        </p:txBody>
      </p:sp>
      <p:sp>
        <p:nvSpPr>
          <p:cNvPr id="3" name="Content Placeholder 2"/>
          <p:cNvSpPr>
            <a:spLocks noGrp="1"/>
          </p:cNvSpPr>
          <p:nvPr>
            <p:ph idx="1"/>
          </p:nvPr>
        </p:nvSpPr>
        <p:spPr>
          <a:xfrm>
            <a:off x="152400" y="990600"/>
            <a:ext cx="8839200" cy="5638800"/>
          </a:xfrm>
        </p:spPr>
        <p:txBody>
          <a:bodyPr>
            <a:normAutofit fontScale="55000" lnSpcReduction="20000"/>
          </a:bodyPr>
          <a:lstStyle/>
          <a:p>
            <a:pPr>
              <a:buNone/>
            </a:pPr>
            <a:r>
              <a:rPr lang="en-IN" sz="4200" dirty="0" smtClean="0"/>
              <a:t>What Is It?  </a:t>
            </a:r>
          </a:p>
          <a:p>
            <a:pPr>
              <a:buNone/>
            </a:pPr>
            <a:r>
              <a:rPr lang="en-IN" sz="4200" dirty="0" smtClean="0"/>
              <a:t>      Injection flaws can be introduced whenever an </a:t>
            </a:r>
            <a:r>
              <a:rPr lang="en-IN" sz="4200" dirty="0" smtClean="0">
                <a:hlinkClick r:id="rId2" action="ppaction://hlinkfile" tooltip="means data that came from the client"/>
              </a:rPr>
              <a:t>untrusted data </a:t>
            </a:r>
            <a:r>
              <a:rPr lang="en-IN" sz="4200" dirty="0" smtClean="0"/>
              <a:t>source is sent to an interpreter. Examples are often found in SQL, LDAP, </a:t>
            </a:r>
            <a:r>
              <a:rPr lang="en-IN" sz="4200" dirty="0" err="1" smtClean="0"/>
              <a:t>XPath</a:t>
            </a:r>
            <a:r>
              <a:rPr lang="en-IN" sz="4200" dirty="0" smtClean="0"/>
              <a:t> or </a:t>
            </a:r>
            <a:r>
              <a:rPr lang="en-IN" sz="4200" dirty="0" err="1" smtClean="0"/>
              <a:t>NoSQL</a:t>
            </a:r>
            <a:r>
              <a:rPr lang="en-IN" sz="4200" dirty="0" smtClean="0"/>
              <a:t> dynamic database queries with user supplied input. Attackers inject code into the user input, tricking the query interpreter into executing malicious commands. </a:t>
            </a:r>
          </a:p>
          <a:p>
            <a:pPr>
              <a:buNone/>
            </a:pPr>
            <a:endParaRPr lang="en-IN" sz="4200" dirty="0" smtClean="0"/>
          </a:p>
          <a:p>
            <a:pPr>
              <a:buNone/>
            </a:pPr>
            <a:r>
              <a:rPr lang="en-IN" sz="4200" dirty="0" smtClean="0"/>
              <a:t>What Makes an Application Vulnerable? </a:t>
            </a:r>
          </a:p>
          <a:p>
            <a:pPr lvl="0">
              <a:buNone/>
            </a:pPr>
            <a:r>
              <a:rPr lang="en-IN" sz="4200" dirty="0" smtClean="0"/>
              <a:t>	User-supplied data not being sufficiently validated </a:t>
            </a:r>
          </a:p>
          <a:p>
            <a:pPr lvl="0">
              <a:buNone/>
            </a:pPr>
            <a:r>
              <a:rPr lang="en-IN" sz="4200" dirty="0" smtClean="0"/>
              <a:t>	Dynamic queries run without enough input sanitization </a:t>
            </a:r>
          </a:p>
          <a:p>
            <a:pPr lvl="0">
              <a:buNone/>
            </a:pPr>
            <a:r>
              <a:rPr lang="en-IN" sz="4200" dirty="0" smtClean="0"/>
              <a:t>	Hostile data used within systems for malicious </a:t>
            </a:r>
            <a:r>
              <a:rPr lang="en-IN" sz="4200" dirty="0" err="1" smtClean="0"/>
              <a:t>behavior</a:t>
            </a:r>
            <a:r>
              <a:rPr lang="en-IN" sz="4200" dirty="0" smtClean="0"/>
              <a:t> </a:t>
            </a:r>
          </a:p>
          <a:p>
            <a:pPr>
              <a:buNone/>
            </a:pPr>
            <a:endParaRPr lang="en-IN" sz="4200" dirty="0" smtClean="0"/>
          </a:p>
          <a:p>
            <a:pPr>
              <a:buNone/>
            </a:pPr>
            <a:r>
              <a:rPr lang="en-IN" sz="4200" dirty="0" smtClean="0"/>
              <a:t>What’s the Impact? </a:t>
            </a:r>
          </a:p>
          <a:p>
            <a:pPr lvl="0">
              <a:buNone/>
            </a:pPr>
            <a:r>
              <a:rPr lang="en-IN" sz="4200" dirty="0" smtClean="0"/>
              <a:t>	Compromise of the application or underlying host </a:t>
            </a:r>
          </a:p>
          <a:p>
            <a:pPr lvl="0">
              <a:buNone/>
            </a:pPr>
            <a:r>
              <a:rPr lang="en-IN" sz="4200" dirty="0" smtClean="0"/>
              <a:t>	Exposure of sensitive data </a:t>
            </a:r>
          </a:p>
          <a:p>
            <a:pPr lvl="0">
              <a:buNone/>
            </a:pPr>
            <a:r>
              <a:rPr lang="en-IN" sz="4200" dirty="0" smtClean="0"/>
              <a:t>	Loss of productivity, reputation, or revenue </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Autofit/>
          </a:bodyPr>
          <a:lstStyle/>
          <a:p>
            <a:pPr algn="ctr">
              <a:buNone/>
            </a:pPr>
            <a:r>
              <a:rPr lang="en-IN" sz="2000" dirty="0" smtClean="0"/>
              <a:t>	</a:t>
            </a:r>
            <a:r>
              <a:rPr lang="en-IN" dirty="0" smtClean="0"/>
              <a:t>How Does A1. Injection Works ? </a:t>
            </a:r>
          </a:p>
          <a:p>
            <a:r>
              <a:rPr lang="en-IN" sz="2000" dirty="0" smtClean="0"/>
              <a:t>Example SQL Injection attack Sting Query = "SELECT * FROM products WHERE name = '“ + </a:t>
            </a:r>
            <a:r>
              <a:rPr lang="en-IN" sz="2000" dirty="0" err="1" smtClean="0"/>
              <a:t>request.getParameter</a:t>
            </a:r>
            <a:r>
              <a:rPr lang="en-IN" sz="2000" dirty="0" smtClean="0"/>
              <a:t>("id")+"'";</a:t>
            </a:r>
          </a:p>
          <a:p>
            <a:r>
              <a:rPr lang="en-IN" sz="2000" dirty="0" smtClean="0"/>
              <a:t>Here Code Expects a nice parameter in URL like :</a:t>
            </a:r>
          </a:p>
          <a:p>
            <a:pPr>
              <a:buNone/>
            </a:pPr>
            <a:r>
              <a:rPr lang="en-IN" sz="2000" dirty="0" smtClean="0"/>
              <a:t>	http://example.com/products?id=123</a:t>
            </a:r>
          </a:p>
          <a:p>
            <a:r>
              <a:rPr lang="en-IN" sz="2000" dirty="0" smtClean="0"/>
              <a:t>But Hacker could instead supply this :</a:t>
            </a:r>
          </a:p>
          <a:p>
            <a:pPr>
              <a:buNone/>
            </a:pPr>
            <a:r>
              <a:rPr lang="en-IN" sz="2000" smtClean="0"/>
              <a:t>	http</a:t>
            </a:r>
            <a:r>
              <a:rPr lang="en-IN" sz="2000" dirty="0" smtClean="0"/>
              <a:t>://example.com/products?id=';+DROP+TABLE+'products'				</a:t>
            </a:r>
            <a:r>
              <a:rPr lang="en-IN" dirty="0" smtClean="0"/>
              <a:t>How to Stop It? </a:t>
            </a:r>
          </a:p>
          <a:p>
            <a:pPr>
              <a:buNone/>
            </a:pPr>
            <a:r>
              <a:rPr lang="en-IN" sz="2000" dirty="0" smtClean="0"/>
              <a:t>	There are slightly different prevention techniques for each type of injection. To prevent SQL injection: </a:t>
            </a:r>
          </a:p>
          <a:p>
            <a:r>
              <a:rPr lang="en-IN" sz="2000" dirty="0" smtClean="0"/>
              <a:t>Use prepared statements (with </a:t>
            </a:r>
            <a:r>
              <a:rPr lang="en-IN" sz="2000" dirty="0" smtClean="0">
                <a:hlinkClick r:id="rId2" action="ppaction://hlinkfile" tooltip="A parameterized query (also known as a prepared statement) is a means of pre-compiling a SQL statement so that all you need to supply are the &quot;parameters&quot; (think &quot;variables&quot;) that need to be inserted into the statement for it to be executed. "/>
              </a:rPr>
              <a:t>parameterized</a:t>
            </a:r>
            <a:r>
              <a:rPr lang="en-IN" sz="2000" dirty="0" smtClean="0"/>
              <a:t> </a:t>
            </a:r>
            <a:r>
              <a:rPr lang="en-IN" sz="2000" dirty="0" smtClean="0">
                <a:hlinkClick r:id="rId3" action="ppaction://hlinkfile" tooltip="It's commonly used as a means of preventing SQL injection attacks"/>
              </a:rPr>
              <a:t>queries</a:t>
            </a:r>
            <a:r>
              <a:rPr lang="en-IN" sz="2000" dirty="0" smtClean="0"/>
              <a:t>) </a:t>
            </a:r>
          </a:p>
          <a:p>
            <a:r>
              <a:rPr lang="en-IN" sz="2000" dirty="0" smtClean="0"/>
              <a:t>Utilize stored procedures </a:t>
            </a:r>
          </a:p>
          <a:p>
            <a:r>
              <a:rPr lang="en-IN" sz="2000" dirty="0" smtClean="0"/>
              <a:t>Leverage </a:t>
            </a:r>
            <a:r>
              <a:rPr lang="en-IN" sz="2000" dirty="0" smtClean="0">
                <a:hlinkClick r:id="rId4" action="ppaction://hlinkfile" tooltip="It is the practice of only accepting input that is known to be good. This can involve validating compliance with the expected type, length or size, numeric range, or other format standards before accepting the input for further processing."/>
              </a:rPr>
              <a:t>whitelist</a:t>
            </a:r>
            <a:r>
              <a:rPr lang="en-IN" sz="2000" dirty="0" smtClean="0"/>
              <a:t> input validation </a:t>
            </a:r>
          </a:p>
          <a:p>
            <a:r>
              <a:rPr lang="en-IN" sz="2000" dirty="0" smtClean="0"/>
              <a:t>Escape all user supplied input </a:t>
            </a:r>
          </a:p>
          <a:p>
            <a:r>
              <a:rPr lang="en-IN" sz="2000" dirty="0" smtClean="0"/>
              <a:t>Use frameworks that have built-in injection protection </a:t>
            </a:r>
          </a:p>
          <a:p>
            <a:pPr>
              <a:buNone/>
            </a:pPr>
            <a:endParaRPr lang="en-IN"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468"/>
            <a:ext cx="8229600" cy="639762"/>
          </a:xfrm>
        </p:spPr>
        <p:txBody>
          <a:bodyPr>
            <a:normAutofit fontScale="90000"/>
          </a:bodyPr>
          <a:lstStyle/>
          <a:p>
            <a:r>
              <a:rPr lang="en-IN" b="1" dirty="0" smtClean="0"/>
              <a:t>A2. Broken Authentication</a:t>
            </a:r>
            <a:endParaRPr lang="en-IN" dirty="0"/>
          </a:p>
        </p:txBody>
      </p:sp>
      <p:sp>
        <p:nvSpPr>
          <p:cNvPr id="3" name="Content Placeholder 2"/>
          <p:cNvSpPr>
            <a:spLocks noGrp="1"/>
          </p:cNvSpPr>
          <p:nvPr>
            <p:ph idx="1"/>
          </p:nvPr>
        </p:nvSpPr>
        <p:spPr>
          <a:xfrm>
            <a:off x="457200" y="762000"/>
            <a:ext cx="8458200" cy="5638800"/>
          </a:xfrm>
        </p:spPr>
        <p:txBody>
          <a:bodyPr>
            <a:normAutofit fontScale="62500" lnSpcReduction="20000"/>
          </a:bodyPr>
          <a:lstStyle/>
          <a:p>
            <a:pPr>
              <a:buNone/>
            </a:pPr>
            <a:r>
              <a:rPr lang="en-IN" sz="4000" b="1" dirty="0" smtClean="0"/>
              <a:t>What Is It? </a:t>
            </a:r>
          </a:p>
          <a:p>
            <a:r>
              <a:rPr lang="en-IN" sz="3700" dirty="0" smtClean="0"/>
              <a:t>Broken authentication can be introduced when managing identity or session data in </a:t>
            </a:r>
            <a:r>
              <a:rPr lang="en-IN" sz="3700" dirty="0" smtClean="0">
                <a:hlinkClick r:id="rId2" action="ppaction://hlinkfile" tooltip="A Stateful application saves data about each client session and uses that data the next time the client makes a request. In other words, anything that reads or stores the information of its “State” to be used later is a stateful application."/>
              </a:rPr>
              <a:t>stateful applications</a:t>
            </a:r>
            <a:r>
              <a:rPr lang="en-IN" sz="3700" dirty="0" smtClean="0"/>
              <a:t>. Examples are often found when registration, credential recovery, and API pathways are vulnerable to unexpired </a:t>
            </a:r>
            <a:r>
              <a:rPr lang="en-IN" sz="3700" dirty="0" smtClean="0">
                <a:hlinkClick r:id="rId3" action="ppaction://hlinkfile" tooltip="The session token, also known as a sessionID, is an encrypted, unique string that identifies the specific session instance. If the session token is known to a protected resource such as an application, the application can access the session and all user in"/>
              </a:rPr>
              <a:t>session tokens</a:t>
            </a:r>
            <a:r>
              <a:rPr lang="en-IN" sz="3700" dirty="0" smtClean="0"/>
              <a:t>, </a:t>
            </a:r>
            <a:r>
              <a:rPr lang="en-IN" sz="3700" dirty="0" smtClean="0">
                <a:hlinkClick r:id="rId4" action="ppaction://hlinkfile" tooltip="A brute force attack uses trial-and-error to guess login info, encryption keys, or find a hidden web page. Hackers work through all possible combinations hoping to guess correctly."/>
              </a:rPr>
              <a:t>brute forcing</a:t>
            </a:r>
            <a:r>
              <a:rPr lang="en-IN" sz="3700" dirty="0" smtClean="0"/>
              <a:t>, or account enumeration. Attackers assume the identity of valid users, taking control of accounts and compromising data, processes, or systems. Some </a:t>
            </a:r>
            <a:r>
              <a:rPr lang="en-IN" sz="3700" dirty="0"/>
              <a:t>strategies to mitigate authentication vulnerabilities are requiring 2-factor authentication (2FA) as well as limiting or delaying repeated login attempts using rate limiting</a:t>
            </a:r>
            <a:r>
              <a:rPr lang="en-IN" sz="3700" dirty="0" smtClean="0"/>
              <a:t>.</a:t>
            </a:r>
          </a:p>
          <a:p>
            <a:endParaRPr lang="en-IN" sz="3700" dirty="0" smtClean="0"/>
          </a:p>
          <a:p>
            <a:pPr>
              <a:buNone/>
            </a:pPr>
            <a:r>
              <a:rPr lang="en-IN" sz="4000" b="1" dirty="0" smtClean="0"/>
              <a:t>What Makes an Application Vulnerable? </a:t>
            </a:r>
          </a:p>
          <a:p>
            <a:r>
              <a:rPr lang="en-IN" sz="3700" dirty="0" smtClean="0"/>
              <a:t>Exposes, does not properly invalidate, or fails to rotate session IDs </a:t>
            </a:r>
          </a:p>
          <a:p>
            <a:r>
              <a:rPr lang="en-IN" sz="3700" dirty="0" smtClean="0"/>
              <a:t>Does not align password policies with standards such as </a:t>
            </a:r>
            <a:r>
              <a:rPr lang="en-IN" sz="3700" dirty="0" smtClean="0">
                <a:hlinkClick r:id="rId5" action="ppaction://hlinkfile" tooltip="It is a draft policy related to passwords. Like Maximum length should be 64 characters or more,  All printable characters allowed, including spaces, Fewer complexity rules enforced (“Must include one uppercase/number/symbol/etc.”)"/>
              </a:rPr>
              <a:t>NIST 800</a:t>
            </a:r>
            <a:r>
              <a:rPr lang="en-IN" sz="3700" dirty="0" smtClean="0"/>
              <a:t>-</a:t>
            </a:r>
            <a:r>
              <a:rPr lang="en-IN" sz="3700" dirty="0" smtClean="0">
                <a:hlinkClick r:id="rId6" action="ppaction://hlinkfile" tooltip="Expiration of passwords no longer based on a time schedule, SMS as a two-factor authentication method removed, Passwords should be compared to dictionaries and lists of common, easily-guessed passwords"/>
              </a:rPr>
              <a:t>63B</a:t>
            </a:r>
            <a:r>
              <a:rPr lang="en-IN" sz="3700" dirty="0" smtClean="0"/>
              <a:t> </a:t>
            </a:r>
          </a:p>
          <a:p>
            <a:r>
              <a:rPr lang="en-IN" sz="3700" dirty="0" smtClean="0"/>
              <a:t>Lacks two-factor authentication (2FA) or permits automated attacks </a:t>
            </a:r>
          </a:p>
          <a:p>
            <a:endParaRPr lang="en-IN" dirty="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Autofit/>
          </a:bodyPr>
          <a:lstStyle/>
          <a:p>
            <a:pPr>
              <a:buNone/>
            </a:pPr>
            <a:r>
              <a:rPr lang="en-IN" sz="2400" b="1" dirty="0" smtClean="0"/>
              <a:t>What’s the Impact? </a:t>
            </a:r>
          </a:p>
          <a:p>
            <a:r>
              <a:rPr lang="en-IN" sz="2200" dirty="0" smtClean="0"/>
              <a:t>User identity theft </a:t>
            </a:r>
          </a:p>
          <a:p>
            <a:r>
              <a:rPr lang="en-IN" sz="2200" dirty="0" smtClean="0"/>
              <a:t>Loss of user trust </a:t>
            </a:r>
          </a:p>
          <a:p>
            <a:r>
              <a:rPr lang="en-IN" sz="2200" dirty="0" smtClean="0"/>
              <a:t>Compromise of sensitive data </a:t>
            </a:r>
          </a:p>
          <a:p>
            <a:pPr>
              <a:buNone/>
            </a:pPr>
            <a:r>
              <a:rPr lang="en-IN" sz="2400" b="1" dirty="0" smtClean="0"/>
              <a:t>How Does It Work? </a:t>
            </a:r>
          </a:p>
          <a:p>
            <a:r>
              <a:rPr lang="en-IN" sz="2200" dirty="0" smtClean="0"/>
              <a:t>An attacker uses a public username and password list to script calls to the application API with tens of thousands of user login attempts in a short time. The script records specific outputs indicating existing users, then calls user and password combinations hundreds of thousands of times, recording successful logins. Understanding attack surface is important as this type of attack might be mitigated from a web interface that limits repeat login attempts but allowed via direct calls through the API. </a:t>
            </a:r>
          </a:p>
          <a:p>
            <a:pPr>
              <a:buNone/>
            </a:pPr>
            <a:r>
              <a:rPr lang="en-IN" sz="2400" b="1" dirty="0" smtClean="0"/>
              <a:t>How to Stop It? </a:t>
            </a:r>
          </a:p>
          <a:p>
            <a:r>
              <a:rPr lang="en-IN" sz="2200" dirty="0" smtClean="0"/>
              <a:t>Use multi-factor authentication and weak password checks </a:t>
            </a:r>
          </a:p>
          <a:p>
            <a:r>
              <a:rPr lang="en-IN" sz="2200" dirty="0" smtClean="0"/>
              <a:t>Use a </a:t>
            </a:r>
            <a:r>
              <a:rPr lang="en-IN" sz="2200" dirty="0" smtClean="0">
                <a:hlinkClick r:id="rId2" action="ppaction://hlinkfile" tooltip="What is a Session Manager? A session manager provides real-time monitoring and control of all privileged account sessions to prevent and to detect malicious activity."/>
              </a:rPr>
              <a:t>session manager</a:t>
            </a:r>
            <a:r>
              <a:rPr lang="en-IN" sz="2200" dirty="0" smtClean="0"/>
              <a:t> that generates </a:t>
            </a:r>
            <a:r>
              <a:rPr lang="en-IN" sz="2200" dirty="0" smtClean="0">
                <a:hlinkClick r:id="rId3" action="ppaction://hlinkfile" tooltip="A high entropy means low information gain"/>
              </a:rPr>
              <a:t>high entropy</a:t>
            </a:r>
            <a:r>
              <a:rPr lang="en-IN" sz="2200" dirty="0" smtClean="0"/>
              <a:t> post-login session IDs </a:t>
            </a:r>
          </a:p>
          <a:p>
            <a:r>
              <a:rPr lang="en-IN" sz="2200" dirty="0" smtClean="0"/>
              <a:t>Implement shorter session ID timeouts and delay repeated failed login attempts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b="1" dirty="0" smtClean="0"/>
              <a:t>A3. Sensitive Data Exposure</a:t>
            </a:r>
            <a:endParaRPr lang="en-IN" dirty="0"/>
          </a:p>
        </p:txBody>
      </p:sp>
      <p:sp>
        <p:nvSpPr>
          <p:cNvPr id="3" name="Content Placeholder 2"/>
          <p:cNvSpPr>
            <a:spLocks noGrp="1"/>
          </p:cNvSpPr>
          <p:nvPr>
            <p:ph idx="1"/>
          </p:nvPr>
        </p:nvSpPr>
        <p:spPr>
          <a:xfrm>
            <a:off x="228600" y="914400"/>
            <a:ext cx="8763000" cy="5791200"/>
          </a:xfrm>
        </p:spPr>
        <p:txBody>
          <a:bodyPr>
            <a:normAutofit fontScale="55000" lnSpcReduction="20000"/>
          </a:bodyPr>
          <a:lstStyle/>
          <a:p>
            <a:pPr>
              <a:buNone/>
            </a:pPr>
            <a:r>
              <a:rPr lang="en-IN" sz="4400" b="1" dirty="0" smtClean="0"/>
              <a:t>What Is It? </a:t>
            </a:r>
          </a:p>
          <a:p>
            <a:r>
              <a:rPr lang="en-IN" sz="3800" dirty="0" smtClean="0"/>
              <a:t>Sensitive data exposure issues can be introduced when applications access unencrypted data, particularly personally identifiable information (PII) and other regulated data types. Examples are often found when weak </a:t>
            </a:r>
            <a:r>
              <a:rPr lang="en-IN" sz="3800" dirty="0" smtClean="0">
                <a:hlinkClick r:id="rId2" action="ppaction://hlinkfile" tooltip="Cipher is an algorithm which is applied to plain text to get ciphertext. It is the unreadable output of an encryption algorithm. The term &quot;cipher&quot; is sometimes used as an alternative term for ciphertext. "/>
              </a:rPr>
              <a:t>cryptographic</a:t>
            </a:r>
            <a:r>
              <a:rPr lang="en-IN" sz="3800" dirty="0" smtClean="0"/>
              <a:t> </a:t>
            </a:r>
            <a:r>
              <a:rPr lang="en-IN" sz="3800" dirty="0" smtClean="0">
                <a:hlinkClick r:id="rId3" action="ppaction://hlinkfile" tooltip="Ciphertext is not understandable until it has been converted into plain text using a key"/>
              </a:rPr>
              <a:t>ciphers</a:t>
            </a:r>
            <a:r>
              <a:rPr lang="en-IN" sz="3800" dirty="0" smtClean="0"/>
              <a:t> are used in legacy applications, secure transport protocols are implemented incorrectly, or data-centric security is not in use. Attackers gain access to sensitive user data that gives them control in real life. </a:t>
            </a:r>
          </a:p>
          <a:p>
            <a:pPr>
              <a:buNone/>
            </a:pPr>
            <a:r>
              <a:rPr lang="en-IN" sz="4400" b="1" dirty="0" smtClean="0"/>
              <a:t>What Makes an Application Vulnerable? </a:t>
            </a:r>
          </a:p>
          <a:p>
            <a:r>
              <a:rPr lang="en-IN" sz="3800" dirty="0" smtClean="0"/>
              <a:t>Transmission of data in clear text via protocols such as HTTP, </a:t>
            </a:r>
            <a:r>
              <a:rPr lang="en-IN" sz="3800" dirty="0" smtClean="0">
                <a:hlinkClick r:id="rId4" action="ppaction://hlinkfile" tooltip="What Is Simple Mail Transfer Protocol (SMTP)? SMTP is used to send and receive email. It is sometimes paired with IMAP or POP3 (for example, by a user-level application), which handles the retrieval of messages, while SMTP primarily sends messages to a ser"/>
              </a:rPr>
              <a:t>SMTP</a:t>
            </a:r>
            <a:r>
              <a:rPr lang="en-IN" sz="3800" dirty="0" smtClean="0"/>
              <a:t> and FTP </a:t>
            </a:r>
          </a:p>
          <a:p>
            <a:r>
              <a:rPr lang="en-IN" sz="3800" dirty="0" smtClean="0"/>
              <a:t>Sensitive data being stored, transmitted, or used unnecessarily in clear text </a:t>
            </a:r>
          </a:p>
          <a:p>
            <a:r>
              <a:rPr lang="en-IN" sz="3800" dirty="0" smtClean="0"/>
              <a:t>Use of old, weak, or non-standards-based cryptographic algorithms </a:t>
            </a:r>
          </a:p>
          <a:p>
            <a:endParaRPr lang="en-IN" sz="3800" dirty="0" smtClean="0"/>
          </a:p>
          <a:p>
            <a:pPr>
              <a:buNone/>
            </a:pPr>
            <a:r>
              <a:rPr lang="en-IN" sz="4400" b="1" dirty="0" smtClean="0"/>
              <a:t>What’s the Impact? </a:t>
            </a:r>
          </a:p>
          <a:p>
            <a:r>
              <a:rPr lang="en-IN" sz="3800" dirty="0" smtClean="0"/>
              <a:t>Compromise of regulated data (e.g. </a:t>
            </a:r>
            <a:r>
              <a:rPr lang="en-IN" sz="3800" dirty="0" smtClean="0">
                <a:hlinkClick r:id="rId5" action="ppaction://hlinkfile" tooltip="GDPR sets standards for all sensitive personal data"/>
              </a:rPr>
              <a:t>GDPR</a:t>
            </a:r>
            <a:r>
              <a:rPr lang="en-IN" sz="3800" dirty="0" smtClean="0"/>
              <a:t>  or  </a:t>
            </a:r>
            <a:r>
              <a:rPr lang="en-IN" sz="3800" dirty="0" smtClean="0">
                <a:hlinkClick r:id="rId6" action="ppaction://hlinkfile" tooltip="HIPAA deals with only Protected Health Information (PHI)"/>
              </a:rPr>
              <a:t>HIPAA</a:t>
            </a:r>
            <a:r>
              <a:rPr lang="en-IN" sz="3800" dirty="0" smtClean="0"/>
              <a:t> ) resulting in fines </a:t>
            </a:r>
          </a:p>
          <a:p>
            <a:r>
              <a:rPr lang="en-IN" sz="3800" dirty="0" smtClean="0"/>
              <a:t>Identity hijacking resulting in costs to scrub or monitor data </a:t>
            </a:r>
          </a:p>
          <a:p>
            <a:r>
              <a:rPr lang="en-IN" sz="3800" dirty="0" smtClean="0"/>
              <a:t>Non-compliant status for privacy laws and regulations </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70000" lnSpcReduction="20000"/>
          </a:bodyPr>
          <a:lstStyle/>
          <a:p>
            <a:pPr>
              <a:buNone/>
            </a:pPr>
            <a:r>
              <a:rPr lang="en-IN" sz="4000" b="1" dirty="0" smtClean="0"/>
              <a:t>How Does It Work? </a:t>
            </a:r>
          </a:p>
          <a:p>
            <a:r>
              <a:rPr lang="en-IN" sz="3400" dirty="0" smtClean="0"/>
              <a:t>Consider data encrypted at rest but all fields are automatically decrypted when in use by any application user. For example, the attacker crafts an A1 injection attack that exposes sensitive data in plain text, exploiting a chain of application vulnerabilities to access sensitive data that would otherwise be mitigated by strong on-disk encryption. Understanding when what data is available is important as improperly configured TLS could expose data in transit when it is expected to be encrypted. </a:t>
            </a:r>
          </a:p>
          <a:p>
            <a:pPr>
              <a:buNone/>
            </a:pPr>
            <a:r>
              <a:rPr lang="en-IN" sz="4000" b="1" dirty="0" smtClean="0"/>
              <a:t>How to Stop It? </a:t>
            </a:r>
          </a:p>
          <a:p>
            <a:r>
              <a:rPr lang="en-IN" sz="3400" dirty="0" smtClean="0"/>
              <a:t>Employ data-centric security for data in use, in motion, and at rest </a:t>
            </a:r>
          </a:p>
          <a:p>
            <a:r>
              <a:rPr lang="en-IN" sz="3400" dirty="0" smtClean="0"/>
              <a:t>Implement least privilege and store only necessary sensitive data </a:t>
            </a:r>
          </a:p>
          <a:p>
            <a:r>
              <a:rPr lang="en-IN" sz="3400" dirty="0" smtClean="0"/>
              <a:t>Use proper key management and strong adaptive and salted </a:t>
            </a:r>
            <a:r>
              <a:rPr lang="en-IN" sz="3400" dirty="0" smtClean="0">
                <a:hlinkClick r:id="rId2" action="ppaction://hlinkfile" tooltip="A hash function is any function that can be used to map data of arbitrary size to fixed-size values. The values returned by a hash function are called hash values, hash codes, digests, or simply hashes."/>
              </a:rPr>
              <a:t>hashing functions</a:t>
            </a:r>
            <a:r>
              <a:rPr lang="en-IN" sz="3400" dirty="0" smtClean="0"/>
              <a:t> </a:t>
            </a:r>
          </a:p>
          <a:p>
            <a:r>
              <a:rPr lang="en-IN" sz="3400" dirty="0" smtClean="0"/>
              <a:t>Rely on standards-based, peer-reviewed secure encryption algorithms </a:t>
            </a:r>
          </a:p>
          <a:p>
            <a:r>
              <a:rPr lang="en-IN" sz="3400" dirty="0" smtClean="0"/>
              <a:t>Don’t create your own cryptographic functions </a:t>
            </a: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TotalTime>
  <Words>1350</Words>
  <Application>Microsoft Office PowerPoint</Application>
  <PresentationFormat>On-screen Show (4:3)</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OWASP Overview </vt:lpstr>
      <vt:lpstr>What is OWASP</vt:lpstr>
      <vt:lpstr>What is the OWASP Top 10?</vt:lpstr>
      <vt:lpstr>A1. Injection</vt:lpstr>
      <vt:lpstr>Slide 5</vt:lpstr>
      <vt:lpstr>A2. Broken Authentication</vt:lpstr>
      <vt:lpstr>Slide 7</vt:lpstr>
      <vt:lpstr>A3. Sensitive Data Exposure</vt:lpstr>
      <vt:lpstr>Slide 9</vt:lpstr>
      <vt:lpstr>A4. XML External Entities (XEE)</vt:lpstr>
      <vt:lpstr>A5. Broken Access Control</vt:lpstr>
      <vt:lpstr>A6. Security Misconfiguration</vt:lpstr>
      <vt:lpstr>A7. Cross-Site Scripting</vt:lpstr>
      <vt:lpstr>A8. Insecure Deserialization</vt:lpstr>
      <vt:lpstr>A9. Using Components With Known Vulnerabilities</vt:lpstr>
      <vt:lpstr>A10. Insufficient Logging And Monitoring</vt:lpstr>
      <vt:lpstr>Slide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dc:title>
  <dc:creator>Administrator</dc:creator>
  <cp:lastModifiedBy>Administrator</cp:lastModifiedBy>
  <cp:revision>90</cp:revision>
  <dcterms:created xsi:type="dcterms:W3CDTF">2020-12-04T05:00:54Z</dcterms:created>
  <dcterms:modified xsi:type="dcterms:W3CDTF">2020-12-24T05:14:16Z</dcterms:modified>
</cp:coreProperties>
</file>